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60A0"/>
    <a:srgbClr val="0D529E"/>
    <a:srgbClr val="FFC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38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28D1-99AD-42EF-8197-E7D522343272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90A3-0E74-47C5-B64C-EAF0518BD7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567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28D1-99AD-42EF-8197-E7D522343272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90A3-0E74-47C5-B64C-EAF0518BD7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809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28D1-99AD-42EF-8197-E7D522343272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90A3-0E74-47C5-B64C-EAF0518BD7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8098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28D1-99AD-42EF-8197-E7D522343272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90A3-0E74-47C5-B64C-EAF0518BD7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4791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28D1-99AD-42EF-8197-E7D522343272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90A3-0E74-47C5-B64C-EAF0518BD7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7407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28D1-99AD-42EF-8197-E7D522343272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90A3-0E74-47C5-B64C-EAF0518BD7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5313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28D1-99AD-42EF-8197-E7D522343272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90A3-0E74-47C5-B64C-EAF0518BD7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703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28D1-99AD-42EF-8197-E7D522343272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90A3-0E74-47C5-B64C-EAF0518BD7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5867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28D1-99AD-42EF-8197-E7D522343272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90A3-0E74-47C5-B64C-EAF0518BD7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520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28D1-99AD-42EF-8197-E7D522343272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90A3-0E74-47C5-B64C-EAF0518BD7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565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28D1-99AD-42EF-8197-E7D522343272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90A3-0E74-47C5-B64C-EAF0518BD7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4488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B28D1-99AD-42EF-8197-E7D522343272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690A3-0E74-47C5-B64C-EAF0518BD7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0819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11" Type="http://schemas.microsoft.com/office/2007/relationships/hdphoto" Target="../media/hdphoto4.wdp"/><Relationship Id="rId5" Type="http://schemas.openxmlformats.org/officeDocument/2006/relationships/image" Target="../media/image3.png"/><Relationship Id="rId10" Type="http://schemas.openxmlformats.org/officeDocument/2006/relationships/image" Target="../media/image6.png"/><Relationship Id="rId4" Type="http://schemas.microsoft.com/office/2007/relationships/hdphoto" Target="../media/hdphoto1.wdp"/><Relationship Id="rId9" Type="http://schemas.openxmlformats.org/officeDocument/2006/relationships/image" Target="../media/image5.png"/><Relationship Id="rId1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microsoft.com/office/2007/relationships/hdphoto" Target="../media/hdphoto4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openxmlformats.org/officeDocument/2006/relationships/image" Target="../media/image6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microsoft.com/office/2007/relationships/hdphoto" Target="../media/hdphoto1.wdp"/><Relationship Id="rId9" Type="http://schemas.openxmlformats.org/officeDocument/2006/relationships/image" Target="../media/image5.png"/><Relationship Id="rId1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Равнобедренный треугольник 23"/>
          <p:cNvSpPr/>
          <p:nvPr/>
        </p:nvSpPr>
        <p:spPr>
          <a:xfrm flipV="1">
            <a:off x="6147785" y="38689"/>
            <a:ext cx="3541692" cy="816358"/>
          </a:xfrm>
          <a:prstGeom prst="triangle">
            <a:avLst>
              <a:gd name="adj" fmla="val 93548"/>
            </a:avLst>
          </a:prstGeom>
          <a:solidFill>
            <a:srgbClr val="FFC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Равнобедренный треугольник 24"/>
          <p:cNvSpPr/>
          <p:nvPr/>
        </p:nvSpPr>
        <p:spPr>
          <a:xfrm flipV="1">
            <a:off x="6026331" y="-1"/>
            <a:ext cx="3744686" cy="816358"/>
          </a:xfrm>
          <a:prstGeom prst="triangle">
            <a:avLst>
              <a:gd name="adj" fmla="val 98981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81" b="13193"/>
          <a:stretch/>
        </p:blipFill>
        <p:spPr>
          <a:xfrm>
            <a:off x="441409" y="3422894"/>
            <a:ext cx="3421603" cy="188933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79086" y="5420515"/>
            <a:ext cx="2577915" cy="5745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8-777-966-19-79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college-ektu@mail.ru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0372" y="1051305"/>
            <a:ext cx="44752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БІЗДІҢ КОЛЛЕДЖДЕ ОҚУДЫҢ </a:t>
            </a:r>
          </a:p>
          <a:p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АРТЫҚШЫЛЫҚТАРЫ:</a:t>
            </a:r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9086" y="6018421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It_college_ektu</a:t>
            </a:r>
            <a:endParaRPr lang="ru-RU" sz="1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5472" y="1444576"/>
            <a:ext cx="395832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180000">
              <a:buFont typeface="Arial" panose="020B0604020202020204" pitchFamily="34" charset="0"/>
              <a:buChar char="•"/>
            </a:pPr>
            <a:r>
              <a:rPr lang="kk-KZ" sz="1200" dirty="0">
                <a:latin typeface="Arial" panose="020B0604020202020204" pitchFamily="34" charset="0"/>
                <a:cs typeface="Arial" panose="020B0604020202020204" pitchFamily="34" charset="0"/>
              </a:rPr>
              <a:t>Мемлекеттік гранттар</a:t>
            </a:r>
            <a:r>
              <a:rPr lang="kk-KZ" sz="12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180000" indent="-180000">
              <a:buFont typeface="Arial" panose="020B0604020202020204" pitchFamily="34" charset="0"/>
              <a:buChar char="•"/>
            </a:pPr>
            <a:r>
              <a:rPr lang="kk-KZ" sz="1200" dirty="0">
                <a:latin typeface="Arial" panose="020B0604020202020204" pitchFamily="34" charset="0"/>
                <a:cs typeface="Arial" panose="020B0604020202020204" pitchFamily="34" charset="0"/>
              </a:rPr>
              <a:t>Әлеуметтік серіктестердің гранттары;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indent="-18000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Ректор гранты;</a:t>
            </a:r>
          </a:p>
          <a:p>
            <a:pPr marL="180000" indent="-180000">
              <a:buFont typeface="Arial" panose="020B0604020202020204" pitchFamily="34" charset="0"/>
              <a:buChar char="•"/>
            </a:pPr>
            <a:r>
              <a:rPr lang="ru-RU" sz="1200" spc="40" dirty="0" err="1">
                <a:latin typeface="Arial" panose="020B0604020202020204" pitchFamily="34" charset="0"/>
                <a:cs typeface="Arial" panose="020B0604020202020204" pitchFamily="34" charset="0"/>
              </a:rPr>
              <a:t>Кәсіптік</a:t>
            </a:r>
            <a:r>
              <a:rPr lang="ru-RU" sz="1200" spc="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spc="40" dirty="0" err="1"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1200" spc="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spc="40" dirty="0" err="1">
                <a:latin typeface="Arial" panose="020B0604020202020204" pitchFamily="34" charset="0"/>
                <a:cs typeface="Arial" panose="020B0604020202020204" pitchFamily="34" charset="0"/>
              </a:rPr>
              <a:t>алу</a:t>
            </a:r>
            <a:r>
              <a:rPr lang="ru-RU" sz="1200" spc="4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180000" indent="-180000">
              <a:buFont typeface="Arial" panose="020B0604020202020204" pitchFamily="34" charset="0"/>
              <a:buChar char="•"/>
            </a:pPr>
            <a:r>
              <a:rPr lang="kk-KZ" sz="1200" spc="50" dirty="0">
                <a:latin typeface="Arial" panose="020B0604020202020204" pitchFamily="34" charset="0"/>
                <a:cs typeface="Arial" panose="020B0604020202020204" pitchFamily="34" charset="0"/>
              </a:rPr>
              <a:t>Басқа қаладан келгендерге жатақханадан орын беріледі;</a:t>
            </a:r>
            <a:endParaRPr lang="ru-RU" sz="1200" spc="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indent="-180000">
              <a:buFont typeface="Arial" panose="020B0604020202020204" pitchFamily="34" charset="0"/>
              <a:buChar char="•"/>
            </a:pP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Жұмысқа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indent="-180000">
              <a:buFont typeface="Arial" panose="020B0604020202020204" pitchFamily="34" charset="0"/>
              <a:buChar char="•"/>
            </a:pP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үлгідегі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диплом;</a:t>
            </a:r>
          </a:p>
          <a:p>
            <a:pPr marL="180000" indent="-180000">
              <a:buFont typeface="Arial" panose="020B0604020202020204" pitchFamily="34" charset="0"/>
              <a:buChar char="•"/>
            </a:pP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Заманауи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инновациялық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инфрақұрылым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180000" indent="-180000">
              <a:buFont typeface="Arial" panose="020B0604020202020204" pitchFamily="34" charset="0"/>
              <a:buChar char="•"/>
            </a:pP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Мықты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материалдық-техникалық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база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779" b="9387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5402272"/>
            <a:ext cx="619516" cy="39304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677" l="10000" r="90000">
                        <a14:foregroundMark x1="56000" y1="34839" x2="56444" y2="35806"/>
                        <a14:foregroundMark x1="26333" y1="15806" x2="26333" y2="1580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8331" y="5751484"/>
            <a:ext cx="390755" cy="269187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547" b="88672" l="26957" r="74022">
                        <a14:foregroundMark x1="33804" y1="22852" x2="33804" y2="22852"/>
                        <a14:foregroundMark x1="42065" y1="32031" x2="42065" y2="32031"/>
                        <a14:foregroundMark x1="48370" y1="46875" x2="48370" y2="46875"/>
                        <a14:foregroundMark x1="40543" y1="44727" x2="40543" y2="44727"/>
                        <a14:foregroundMark x1="45761" y1="28516" x2="45761" y2="28516"/>
                        <a14:foregroundMark x1="58152" y1="26758" x2="58152" y2="26758"/>
                        <a14:foregroundMark x1="61522" y1="33984" x2="61522" y2="33984"/>
                        <a14:foregroundMark x1="61087" y1="28906" x2="61087" y2="28906"/>
                        <a14:foregroundMark x1="62935" y1="16602" x2="62935" y2="16602"/>
                        <a14:foregroundMark x1="66304" y1="31250" x2="66304" y2="31250"/>
                        <a14:foregroundMark x1="68478" y1="38086" x2="68478" y2="38086"/>
                        <a14:foregroundMark x1="69783" y1="44336" x2="69783" y2="44336"/>
                        <a14:foregroundMark x1="70761" y1="49023" x2="70761" y2="49023"/>
                        <a14:foregroundMark x1="33478" y1="27930" x2="33478" y2="27930"/>
                        <a14:foregroundMark x1="32717" y1="33398" x2="32717" y2="33398"/>
                        <a14:foregroundMark x1="42826" y1="27930" x2="42826" y2="27930"/>
                        <a14:foregroundMark x1="52935" y1="26953" x2="52935" y2="26953"/>
                        <a14:foregroundMark x1="56304" y1="29688" x2="56304" y2="29688"/>
                        <a14:foregroundMark x1="50978" y1="27344" x2="50978" y2="27344"/>
                        <a14:foregroundMark x1="36848" y1="20898" x2="47174" y2="29688"/>
                        <a14:foregroundMark x1="58261" y1="33984" x2="58261" y2="33984"/>
                        <a14:foregroundMark x1="58152" y1="32422" x2="58152" y2="32422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19" y="6030266"/>
            <a:ext cx="601267" cy="334618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90372" y="6386386"/>
            <a:ext cx="239360" cy="23936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79086" y="6345893"/>
            <a:ext cx="22286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Высший </a:t>
            </a:r>
            <a:r>
              <a:rPr lang="en-US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IT </a:t>
            </a:r>
            <a:r>
              <a:rPr 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колледж</a:t>
            </a:r>
            <a:endParaRPr lang="ru-RU" sz="1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962" b="99038" l="9961" r="89844">
                        <a14:foregroundMark x1="44922" y1="33173" x2="44922" y2="33173"/>
                        <a14:foregroundMark x1="48242" y1="17788" x2="48242" y2="17788"/>
                        <a14:foregroundMark x1="33984" y1="18269" x2="33984" y2="20673"/>
                        <a14:foregroundMark x1="52148" y1="92788" x2="52148" y2="92788"/>
                        <a14:foregroundMark x1="57813" y1="87500" x2="57813" y2="87500"/>
                        <a14:foregroundMark x1="29297" y1="88942" x2="47266" y2="88942"/>
                        <a14:foregroundMark x1="57227" y1="88942" x2="69727" y2="90865"/>
                        <a14:foregroundMark x1="69727" y1="86538" x2="69727" y2="86538"/>
                        <a14:foregroundMark x1="27734" y1="30288" x2="27734" y2="30288"/>
                        <a14:foregroundMark x1="31641" y1="31731" x2="31641" y2="31731"/>
                        <a14:foregroundMark x1="32227" y1="45673" x2="32227" y2="45673"/>
                        <a14:foregroundMark x1="27539" y1="45673" x2="27539" y2="45673"/>
                        <a14:foregroundMark x1="47852" y1="68750" x2="47852" y2="68750"/>
                        <a14:backgroundMark x1="33398" y1="87019" x2="33398" y2="87019"/>
                        <a14:backgroundMark x1="42969" y1="88462" x2="42969" y2="88462"/>
                        <a14:backgroundMark x1="49805" y1="87019" x2="49805" y2="87019"/>
                        <a14:backgroundMark x1="54688" y1="90865" x2="54688" y2="90865"/>
                        <a14:backgroundMark x1="59375" y1="93269" x2="59375" y2="93269"/>
                        <a14:backgroundMark x1="62305" y1="92788" x2="62305" y2="92788"/>
                        <a14:backgroundMark x1="67578" y1="89904" x2="67578" y2="89904"/>
                        <a14:backgroundMark x1="42773" y1="92788" x2="42773" y2="92788"/>
                        <a14:backgroundMark x1="33203" y1="91827" x2="33203" y2="91827"/>
                        <a14:backgroundMark x1="32227" y1="89904" x2="32227" y2="89904"/>
                        <a14:backgroundMark x1="41992" y1="88462" x2="41992" y2="88462"/>
                        <a14:backgroundMark x1="44531" y1="87019" x2="44531" y2="87019"/>
                        <a14:backgroundMark x1="43750" y1="89904" x2="43750" y2="89904"/>
                        <a14:backgroundMark x1="47461" y1="89904" x2="47461" y2="89904"/>
                        <a14:backgroundMark x1="49219" y1="91827" x2="49219" y2="918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5156" y="976299"/>
            <a:ext cx="1119592" cy="454834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0128" y="1467988"/>
            <a:ext cx="829152" cy="295385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5532" y="5395900"/>
            <a:ext cx="1198262" cy="1198262"/>
          </a:xfrm>
          <a:prstGeom prst="rect">
            <a:avLst/>
          </a:prstGeom>
        </p:spPr>
      </p:pic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04775"/>
              </p:ext>
            </p:extLst>
          </p:nvPr>
        </p:nvGraphicFramePr>
        <p:xfrm>
          <a:off x="4374748" y="865846"/>
          <a:ext cx="5396269" cy="5816825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23873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00890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556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Мамандықтар</a:t>
                      </a:r>
                      <a:r>
                        <a:rPr lang="kk-KZ" sz="105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01" marR="44701" marT="620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Біліктіліктер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01" marR="44701" marT="6208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297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0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06130100 – </a:t>
                      </a:r>
                      <a:r>
                        <a:rPr lang="kk-KZ" sz="105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«Бағдарламалық</a:t>
                      </a:r>
                      <a:r>
                        <a:rPr lang="kk-KZ" sz="105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қамтамасыз ету (түрлері бойынша)</a:t>
                      </a:r>
                      <a:r>
                        <a:rPr lang="kk-KZ" sz="105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  <a:endParaRPr lang="ru-RU" sz="10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01" marR="44701" marT="6208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</a:t>
                      </a:r>
                      <a:r>
                        <a:rPr lang="ru-RU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06130102 –</a:t>
                      </a:r>
                      <a:r>
                        <a:rPr lang="en-US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Web</a:t>
                      </a:r>
                      <a:r>
                        <a:rPr lang="ru-RU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-дизайнер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en-US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ru-RU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06130103 – </a:t>
                      </a:r>
                      <a:r>
                        <a:rPr lang="ru-RU" sz="1050" b="0" i="1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Бағдарламалық</a:t>
                      </a:r>
                      <a:r>
                        <a:rPr lang="ru-RU" sz="1050" b="0" i="1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i="1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қамтамасыздандыруды</a:t>
                      </a:r>
                      <a:r>
                        <a:rPr lang="ru-RU" sz="1050" b="0" i="1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i="1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құрастырушысы</a:t>
                      </a:r>
                      <a:endParaRPr lang="ru-RU" sz="1050" b="0" i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4S06130105</a:t>
                      </a:r>
                      <a:r>
                        <a:rPr lang="ru-RU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i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</a:t>
                      </a:r>
                      <a:r>
                        <a:rPr lang="ru-RU" sz="1050" b="0" i="1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Ақпараттық</a:t>
                      </a:r>
                      <a:r>
                        <a:rPr lang="ru-RU" sz="1050" b="0" i="1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i="1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жүйелер</a:t>
                      </a:r>
                      <a:r>
                        <a:rPr lang="ru-RU" sz="1050" b="0" i="1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i="1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технигі</a:t>
                      </a:r>
                      <a:r>
                        <a:rPr lang="ru-RU" sz="1050" b="0" i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050" b="0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01" marR="44701" marT="6208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417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07240500 – </a:t>
                      </a:r>
                      <a:r>
                        <a:rPr lang="ru-RU" sz="105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ru-RU" sz="1050" b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Пайдалы</a:t>
                      </a:r>
                      <a:r>
                        <a:rPr lang="ru-RU" sz="105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қазбаларды</a:t>
                      </a:r>
                      <a:r>
                        <a:rPr lang="ru-RU" sz="105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байыту</a:t>
                      </a:r>
                      <a:r>
                        <a:rPr lang="ru-RU" sz="105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u-RU" sz="1050" b="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кен</a:t>
                      </a:r>
                      <a:r>
                        <a:rPr lang="ru-RU" sz="105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байыту</a:t>
                      </a:r>
                      <a:r>
                        <a:rPr lang="ru-RU" sz="105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ru-RU" sz="105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  <a:endParaRPr lang="ru-RU" sz="10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01" marR="44701" marT="6208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en-US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ru-RU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07240503 - Техник – технолог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</a:t>
                      </a:r>
                      <a:r>
                        <a:rPr lang="ru-RU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07240501- </a:t>
                      </a:r>
                      <a:r>
                        <a:rPr lang="ru-RU" sz="1050" b="0" i="1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Ұнтақтау-сұрыптау</a:t>
                      </a:r>
                      <a:r>
                        <a:rPr lang="ru-RU" sz="1050" b="0" i="1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i="1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жабдығының</a:t>
                      </a:r>
                      <a:r>
                        <a:rPr lang="ru-RU" sz="1050" b="0" i="1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операторы</a:t>
                      </a:r>
                      <a:endParaRPr lang="ru-RU" sz="1050" b="0" i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3W07240502</a:t>
                      </a:r>
                      <a:r>
                        <a:rPr lang="ru-RU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</a:t>
                      </a:r>
                      <a:r>
                        <a:rPr lang="ru-RU" sz="1050" b="0" i="1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Агломерациялық</a:t>
                      </a:r>
                      <a:r>
                        <a:rPr lang="ru-RU" sz="1050" b="0" i="1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i="1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қондырғылардың</a:t>
                      </a:r>
                      <a:r>
                        <a:rPr lang="ru-RU" sz="1050" b="0" i="1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операторы</a:t>
                      </a:r>
                      <a:endParaRPr lang="ru-RU" sz="1050" b="0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01" marR="44701" marT="6208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10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07150100 – </a:t>
                      </a:r>
                      <a:r>
                        <a:rPr lang="ru-RU" sz="105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«Машина</a:t>
                      </a:r>
                      <a:r>
                        <a:rPr lang="ru-RU" sz="105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жасау</a:t>
                      </a:r>
                      <a:r>
                        <a:rPr lang="ru-RU" sz="105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технологиясы</a:t>
                      </a:r>
                      <a:r>
                        <a:rPr lang="ru-RU" sz="105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u-RU" sz="1050" b="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түрлері</a:t>
                      </a:r>
                      <a:r>
                        <a:rPr lang="ru-RU" sz="105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бойынша</a:t>
                      </a:r>
                      <a:r>
                        <a:rPr lang="ru-RU" sz="105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ru-RU" sz="105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  <a:endParaRPr lang="ru-RU" sz="10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01" marR="44701" marT="6208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4S07150106</a:t>
                      </a:r>
                      <a:r>
                        <a:rPr lang="ru-RU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Техник-механик</a:t>
                      </a:r>
                      <a:endParaRPr lang="ru-RU" sz="1050" b="0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01" marR="44701" marT="6208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011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07151400 – </a:t>
                      </a:r>
                      <a:r>
                        <a:rPr lang="ru-RU" sz="105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ru-RU" sz="1050" b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Түсті</a:t>
                      </a:r>
                      <a:r>
                        <a:rPr lang="ru-RU" sz="105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металдар</a:t>
                      </a:r>
                      <a:r>
                        <a:rPr lang="ru-RU" sz="105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металлургиясы</a:t>
                      </a:r>
                      <a:r>
                        <a:rPr lang="ru-RU" sz="105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  <a:endParaRPr lang="ru-RU" sz="10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01" marR="44701" marT="6208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4S07151404</a:t>
                      </a:r>
                      <a:r>
                        <a:rPr lang="ru-RU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Техник-металлург</a:t>
                      </a:r>
                      <a:endParaRPr lang="ru-RU" sz="1050" b="0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01" marR="44701" marT="6208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297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07161300 – </a:t>
                      </a:r>
                      <a:r>
                        <a:rPr lang="ru-RU" sz="105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«Автомобиль</a:t>
                      </a:r>
                      <a:r>
                        <a:rPr lang="ru-RU" sz="105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көлігіне</a:t>
                      </a:r>
                      <a:r>
                        <a:rPr lang="ru-RU" sz="105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техникалық</a:t>
                      </a:r>
                      <a:r>
                        <a:rPr lang="ru-RU" sz="105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қызмет</a:t>
                      </a:r>
                      <a:r>
                        <a:rPr lang="ru-RU" sz="105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көрсету</a:t>
                      </a:r>
                      <a:r>
                        <a:rPr lang="ru-RU" sz="105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050" b="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жөндеу</a:t>
                      </a:r>
                      <a:r>
                        <a:rPr lang="ru-RU" sz="105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105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пайдалану</a:t>
                      </a:r>
                      <a:r>
                        <a:rPr lang="ru-RU" sz="105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  <a:endParaRPr lang="ru-RU" sz="10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01" marR="44701" marT="6208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</a:t>
                      </a:r>
                      <a:r>
                        <a:rPr lang="ru-RU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07161301 </a:t>
                      </a:r>
                      <a:r>
                        <a:rPr lang="ru-RU" sz="1050" b="0" i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Автомобиль</a:t>
                      </a:r>
                      <a:r>
                        <a:rPr lang="ru-RU" sz="1050" b="0" i="1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i="1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жөндеу</a:t>
                      </a:r>
                      <a:r>
                        <a:rPr lang="ru-RU" sz="1050" b="0" i="1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i="1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слесарі</a:t>
                      </a:r>
                      <a:endParaRPr lang="ru-RU" sz="1050" b="0" i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</a:t>
                      </a:r>
                      <a:r>
                        <a:rPr lang="ru-RU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07161303 </a:t>
                      </a:r>
                      <a:r>
                        <a:rPr lang="ru-RU" sz="1050" b="0" i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Автомобиль</a:t>
                      </a:r>
                      <a:r>
                        <a:rPr lang="ru-RU" sz="1050" b="0" i="1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i="1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көлігін</a:t>
                      </a:r>
                      <a:r>
                        <a:rPr lang="ru-RU" sz="1050" b="0" i="1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i="1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жөндеу</a:t>
                      </a:r>
                      <a:r>
                        <a:rPr lang="ru-RU" sz="1050" b="0" i="1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i="1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шебері</a:t>
                      </a:r>
                      <a:endParaRPr lang="ru-RU" sz="1050" b="0" i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4S07161304</a:t>
                      </a:r>
                      <a:r>
                        <a:rPr lang="ru-RU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Техник-механик</a:t>
                      </a:r>
                      <a:endParaRPr lang="ru-RU" sz="1050" b="0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01" marR="44701" marT="6208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0832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10410300 – </a:t>
                      </a:r>
                      <a:r>
                        <a:rPr lang="ru-RU" sz="105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«Автомобиль</a:t>
                      </a:r>
                      <a:r>
                        <a:rPr lang="ru-RU" sz="105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көлігінде</a:t>
                      </a:r>
                      <a:r>
                        <a:rPr lang="ru-RU" sz="105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тасымалдауды</a:t>
                      </a:r>
                      <a:r>
                        <a:rPr lang="ru-RU" sz="105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ұйымдастыру</a:t>
                      </a:r>
                      <a:r>
                        <a:rPr lang="ru-RU" sz="105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105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қозғалысты</a:t>
                      </a:r>
                      <a:r>
                        <a:rPr lang="ru-RU" sz="105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басқару</a:t>
                      </a:r>
                      <a:r>
                        <a:rPr lang="ru-RU" sz="105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  <a:endParaRPr lang="ru-RU" sz="10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01" marR="44701" marT="6208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50" b="0" i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4S10410302</a:t>
                      </a:r>
                      <a:r>
                        <a:rPr lang="ru-RU" sz="1050" b="0" i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Техник</a:t>
                      </a:r>
                      <a:endParaRPr lang="ru-RU" sz="1050" b="0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01" marR="44701" marT="6208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480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07140100 – </a:t>
                      </a:r>
                      <a:r>
                        <a:rPr lang="ru-RU" sz="105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ru-RU" sz="1050" b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Технологиялық</a:t>
                      </a:r>
                      <a:r>
                        <a:rPr lang="ru-RU" sz="105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процесстерді</a:t>
                      </a:r>
                      <a:r>
                        <a:rPr lang="ru-RU" sz="105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автоматтандыру</a:t>
                      </a:r>
                      <a:r>
                        <a:rPr lang="ru-RU" sz="105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105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басқару</a:t>
                      </a:r>
                      <a:r>
                        <a:rPr lang="ru-RU" sz="105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u-RU" sz="1050" b="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бейін</a:t>
                      </a:r>
                      <a:r>
                        <a:rPr lang="ru-RU" sz="105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бойынша</a:t>
                      </a:r>
                      <a:r>
                        <a:rPr lang="ru-RU" sz="105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ru-RU" sz="105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  <a:endParaRPr lang="ru-RU" sz="10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01" marR="44701" marT="6208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4S07140102</a:t>
                      </a:r>
                      <a:r>
                        <a:rPr lang="ru-RU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Техник-электромеханик</a:t>
                      </a:r>
                      <a:endParaRPr lang="ru-RU" sz="1050" b="0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01" marR="44701" marT="6208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7417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06120100 – </a:t>
                      </a:r>
                      <a:r>
                        <a:rPr lang="ru-RU" sz="105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ru-RU" sz="1050" b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Есептеу</a:t>
                      </a:r>
                      <a:r>
                        <a:rPr lang="ru-RU" sz="105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техникасы</a:t>
                      </a:r>
                      <a:r>
                        <a:rPr lang="ru-RU" sz="105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105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ақпараттық</a:t>
                      </a:r>
                      <a:r>
                        <a:rPr lang="ru-RU" sz="105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желілер</a:t>
                      </a:r>
                      <a:r>
                        <a:rPr lang="ru-RU" sz="105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u-RU" sz="1050" b="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түрлері</a:t>
                      </a:r>
                      <a:r>
                        <a:rPr lang="ru-RU" sz="105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бойынша</a:t>
                      </a:r>
                      <a:r>
                        <a:rPr lang="ru-RU" sz="105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ru-RU" sz="105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  <a:endParaRPr lang="ru-RU" sz="10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01" marR="44701" marT="6208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</a:t>
                      </a:r>
                      <a:r>
                        <a:rPr lang="ru-RU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06120101 </a:t>
                      </a:r>
                      <a:r>
                        <a:rPr lang="ru-RU" sz="1050" b="0" i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</a:t>
                      </a:r>
                      <a:r>
                        <a:rPr lang="ru-RU" sz="1050" b="0" i="1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Компьютерлік</a:t>
                      </a:r>
                      <a:r>
                        <a:rPr lang="ru-RU" sz="1050" b="0" i="1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i="1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аппараттық</a:t>
                      </a:r>
                      <a:r>
                        <a:rPr lang="ru-RU" sz="1050" b="0" i="1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i="1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қамтамасыз</a:t>
                      </a:r>
                      <a:r>
                        <a:rPr lang="ru-RU" sz="1050" b="0" i="1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i="1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ету</a:t>
                      </a:r>
                      <a:r>
                        <a:rPr lang="ru-RU" sz="1050" b="0" i="1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операторы</a:t>
                      </a:r>
                      <a:endParaRPr lang="ru-RU" sz="1050" b="0" i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5АВ06120101 </a:t>
                      </a:r>
                      <a:r>
                        <a:rPr lang="ru-RU" sz="1050" b="0" i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</a:t>
                      </a:r>
                      <a:r>
                        <a:rPr lang="ru-RU" sz="1050" b="0" i="1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Есептеу</a:t>
                      </a:r>
                      <a:r>
                        <a:rPr lang="ru-RU" sz="1050" b="0" i="1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i="1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техникасы</a:t>
                      </a:r>
                      <a:r>
                        <a:rPr lang="ru-RU" sz="1050" b="0" i="1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i="1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1050" b="0" i="1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i="1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ақпараттық</a:t>
                      </a:r>
                      <a:r>
                        <a:rPr lang="ru-RU" sz="1050" b="0" i="1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i="1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желілердің</a:t>
                      </a:r>
                      <a:r>
                        <a:rPr lang="ru-RU" sz="1050" b="0" i="1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i="1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қолданбалы</a:t>
                      </a:r>
                      <a:r>
                        <a:rPr lang="ru-RU" sz="1050" b="0" i="1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бакалавры</a:t>
                      </a:r>
                      <a:endParaRPr lang="ru-RU" sz="1050" b="0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01" marR="44701" marT="6208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410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07320100 – </a:t>
                      </a:r>
                      <a:r>
                        <a:rPr lang="ru-RU" sz="105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ru-RU" sz="1050" b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Ғимараттар</a:t>
                      </a:r>
                      <a:r>
                        <a:rPr lang="ru-RU" sz="105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мен </a:t>
                      </a:r>
                      <a:r>
                        <a:rPr lang="ru-RU" sz="1050" b="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құрылыстарды</a:t>
                      </a:r>
                      <a:r>
                        <a:rPr lang="ru-RU" sz="105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салу </a:t>
                      </a:r>
                      <a:r>
                        <a:rPr lang="ru-RU" sz="1050" b="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105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пайдалану</a:t>
                      </a:r>
                      <a:r>
                        <a:rPr lang="ru-RU" sz="105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  <a:endParaRPr lang="ru-RU" sz="10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01" marR="44701" marT="6208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4S07320106</a:t>
                      </a:r>
                      <a:r>
                        <a:rPr lang="ru-RU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i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Техник-</a:t>
                      </a:r>
                      <a:r>
                        <a:rPr lang="ru-RU" sz="1050" b="0" i="1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құрылысшы</a:t>
                      </a:r>
                      <a:endParaRPr lang="ru-RU" sz="1050" b="0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01" marR="44701" marT="6208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410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02110300- «</a:t>
                      </a:r>
                      <a:r>
                        <a:rPr lang="ru-RU" sz="1050" b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Графикалық</a:t>
                      </a:r>
                      <a:r>
                        <a:rPr lang="ru-RU" sz="105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105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мультимедиялық</a:t>
                      </a:r>
                      <a:r>
                        <a:rPr lang="ru-RU" sz="105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дизайн</a:t>
                      </a:r>
                      <a:r>
                        <a:rPr lang="ru-RU" sz="105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  <a:endParaRPr lang="ru-RU" sz="10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01" marR="44701" marT="6208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4S02110304</a:t>
                      </a:r>
                      <a:r>
                        <a:rPr lang="ru-RU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ru-RU" sz="1050" b="0" i="1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Графикалық</a:t>
                      </a:r>
                      <a:r>
                        <a:rPr lang="ru-RU" sz="1050" b="0" i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дизайнер</a:t>
                      </a:r>
                      <a:endParaRPr lang="ru-RU" sz="1050" b="0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01" marR="44701" marT="6208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18" name="Рисунок 1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886" y="18487"/>
            <a:ext cx="788223" cy="1032938"/>
          </a:xfrm>
          <a:prstGeom prst="rect">
            <a:avLst/>
          </a:prstGeom>
        </p:spPr>
      </p:pic>
      <p:sp>
        <p:nvSpPr>
          <p:cNvPr id="20" name="Прямоугольник 19"/>
          <p:cNvSpPr/>
          <p:nvPr/>
        </p:nvSpPr>
        <p:spPr>
          <a:xfrm>
            <a:off x="0" y="6756381"/>
            <a:ext cx="9906000" cy="101619"/>
          </a:xfrm>
          <a:prstGeom prst="rect">
            <a:avLst/>
          </a:prstGeom>
          <a:solidFill>
            <a:srgbClr val="FFC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1001487" y="133981"/>
            <a:ext cx="82992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366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Д. </a:t>
            </a:r>
            <a:r>
              <a:rPr lang="ru-RU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366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Серікбаев</a:t>
            </a:r>
            <a:r>
              <a:rPr lang="ru-RU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366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366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атындағы</a:t>
            </a:r>
            <a:r>
              <a:rPr lang="ru-RU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366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366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ШЫҒЫС ҚАЗАҚСТАН ТЕХНИКАЛЫҚ УНИВЕРСИТЕТІНІҢ ЖОҒАРЫ </a:t>
            </a:r>
            <a:r>
              <a:rPr lang="en-US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366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IT </a:t>
            </a:r>
            <a:r>
              <a:rPr lang="ru-RU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366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КОЛЛЕДЖ</a:t>
            </a:r>
            <a:endParaRPr lang="ru-RU" b="1" dirty="0">
              <a:ln w="9525">
                <a:solidFill>
                  <a:schemeClr val="bg1"/>
                </a:solidFill>
                <a:prstDash val="solid"/>
              </a:ln>
              <a:solidFill>
                <a:srgbClr val="3660A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43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Равнобедренный треугольник 36"/>
          <p:cNvSpPr/>
          <p:nvPr/>
        </p:nvSpPr>
        <p:spPr>
          <a:xfrm flipV="1">
            <a:off x="6147785" y="38689"/>
            <a:ext cx="3541692" cy="816358"/>
          </a:xfrm>
          <a:prstGeom prst="triangle">
            <a:avLst>
              <a:gd name="adj" fmla="val 93548"/>
            </a:avLst>
          </a:prstGeom>
          <a:solidFill>
            <a:srgbClr val="FFC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Равнобедренный треугольник 37"/>
          <p:cNvSpPr/>
          <p:nvPr/>
        </p:nvSpPr>
        <p:spPr>
          <a:xfrm flipV="1">
            <a:off x="6026331" y="-1"/>
            <a:ext cx="3744686" cy="816358"/>
          </a:xfrm>
          <a:prstGeom prst="triangle">
            <a:avLst>
              <a:gd name="adj" fmla="val 98981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7273508"/>
              </p:ext>
            </p:extLst>
          </p:nvPr>
        </p:nvGraphicFramePr>
        <p:xfrm>
          <a:off x="4321486" y="893737"/>
          <a:ext cx="5384571" cy="5769939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2460797"/>
                <a:gridCol w="2923774"/>
              </a:tblGrid>
              <a:tr h="21831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Специальность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01" marR="44701" marT="620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квалификации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01" marR="44701" marT="6208" marB="0" anchor="ctr">
                    <a:solidFill>
                      <a:schemeClr val="bg1"/>
                    </a:solidFill>
                  </a:tcPr>
                </a:tc>
              </a:tr>
              <a:tr h="76648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0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06130100 – «Программное обеспечение (по видам)»</a:t>
                      </a:r>
                      <a:endParaRPr lang="ru-RU" sz="10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01" marR="44701" marT="6208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</a:t>
                      </a:r>
                      <a:r>
                        <a:rPr lang="ru-RU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06130102 –</a:t>
                      </a:r>
                      <a:r>
                        <a:rPr lang="en-US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Web</a:t>
                      </a:r>
                      <a:r>
                        <a:rPr lang="ru-RU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-дизайнер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en-US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ru-RU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06130103 – Разработчик программного обеспечения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4S06130105</a:t>
                      </a:r>
                      <a:r>
                        <a:rPr lang="ru-RU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Техник информационных систем </a:t>
                      </a:r>
                      <a:endParaRPr lang="ru-RU" sz="1050" b="0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01" marR="44701" marT="6208" marB="0" anchor="ctr"/>
                </a:tc>
              </a:tr>
              <a:tr h="76648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07240500 – «Обогащение полезных ископаемых (рудообогащение)»</a:t>
                      </a:r>
                      <a:endParaRPr lang="ru-RU" sz="10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01" marR="44701" marT="6208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en-US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ru-RU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07240503 - Техник – технолог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</a:t>
                      </a:r>
                      <a:r>
                        <a:rPr lang="ru-RU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07240501- Оператор дробильно-сортировочного оборудования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3W07240502</a:t>
                      </a:r>
                      <a:r>
                        <a:rPr lang="ru-RU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Оператор агломерационных установок</a:t>
                      </a:r>
                      <a:endParaRPr lang="ru-RU" sz="1050" b="0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01" marR="44701" marT="6208" marB="0" anchor="ctr"/>
                </a:tc>
              </a:tr>
              <a:tr h="31013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07150100 – «Технология машиностроения (по видам)»</a:t>
                      </a:r>
                      <a:endParaRPr lang="ru-RU" sz="10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01" marR="44701" marT="6208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4S07150106</a:t>
                      </a:r>
                      <a:r>
                        <a:rPr lang="ru-RU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Техник-механик</a:t>
                      </a:r>
                      <a:endParaRPr lang="ru-RU" sz="1050" b="0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01" marR="44701" marT="6208" marB="0" anchor="ctr"/>
                </a:tc>
              </a:tr>
              <a:tr h="31013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07151400 – «Металлургия цветных металлов»</a:t>
                      </a:r>
                      <a:endParaRPr lang="ru-RU" sz="10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01" marR="44701" marT="6208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4S07151404</a:t>
                      </a:r>
                      <a:r>
                        <a:rPr lang="ru-RU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Техник-металлург</a:t>
                      </a:r>
                      <a:endParaRPr lang="ru-RU" sz="1050" b="0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01" marR="44701" marT="6208" marB="0" anchor="ctr"/>
                </a:tc>
              </a:tr>
              <a:tr h="76648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07161300 – «Техническое обслуживание, ремонт и эксплуатация автомобильного транспорта»</a:t>
                      </a:r>
                      <a:endParaRPr lang="ru-RU" sz="10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01" marR="44701" marT="6208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</a:t>
                      </a:r>
                      <a:r>
                        <a:rPr lang="ru-RU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07161301 - Слесарь по ремонту автомобилей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</a:t>
                      </a:r>
                      <a:r>
                        <a:rPr lang="ru-RU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07161303 - Мастер по ремонту транспорта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4S07161304</a:t>
                      </a:r>
                      <a:r>
                        <a:rPr lang="ru-RU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Техник-механик</a:t>
                      </a:r>
                      <a:endParaRPr lang="ru-RU" sz="1050" b="0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01" marR="44701" marT="6208" marB="0" anchor="ctr"/>
                </a:tc>
              </a:tr>
              <a:tr h="4916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10410300 – «Организация перевозок и управление движением на  автомобильном транспорте»</a:t>
                      </a:r>
                      <a:endParaRPr lang="ru-RU" sz="10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01" marR="44701" marT="6208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50" b="0" i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4S10410302</a:t>
                      </a:r>
                      <a:r>
                        <a:rPr lang="ru-RU" sz="1050" b="0" i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Техник</a:t>
                      </a:r>
                      <a:endParaRPr lang="ru-RU" sz="1050" b="0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01" marR="44701" marT="6208" marB="0" anchor="ctr"/>
                </a:tc>
              </a:tr>
              <a:tr h="4622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07140100 – «Автоматизация и управление технологическими процессами  (по профилю)»</a:t>
                      </a:r>
                      <a:endParaRPr lang="ru-RU" sz="10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01" marR="44701" marT="6208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4S07140102</a:t>
                      </a:r>
                      <a:r>
                        <a:rPr lang="ru-RU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Техник-электромеханик</a:t>
                      </a:r>
                      <a:endParaRPr lang="ru-RU" sz="1050" b="0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01" marR="44701" marT="6208" marB="0" anchor="ctr"/>
                </a:tc>
              </a:tr>
              <a:tr h="76648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06120100 – «Вычислительная техника и информационные сети (по видам)»</a:t>
                      </a:r>
                      <a:endParaRPr lang="ru-RU" sz="105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01" marR="44701" marT="6208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</a:t>
                      </a:r>
                      <a:r>
                        <a:rPr lang="ru-RU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06120101 - Оператор компьютерного аппаратного обеспечения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5АВ06120101 - Прикладной бакалавр вычислительной техники и информационных сетей</a:t>
                      </a:r>
                      <a:endParaRPr lang="ru-RU" sz="1050" b="0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01" marR="44701" marT="6208" marB="0" anchor="ctr"/>
                </a:tc>
              </a:tr>
              <a:tr h="3697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07320100 – «Строительство и эксплуатация зданий и сооружений»</a:t>
                      </a:r>
                      <a:endParaRPr lang="ru-RU" sz="105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01" marR="44701" marT="6208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4S07320106</a:t>
                      </a:r>
                      <a:r>
                        <a:rPr lang="ru-RU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Техник-строитель</a:t>
                      </a:r>
                      <a:endParaRPr lang="ru-RU" sz="1050" b="0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01" marR="44701" marT="6208" marB="0" anchor="ctr"/>
                </a:tc>
              </a:tr>
              <a:tr h="31013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02110300- «Графический и мультимедийный дизайн»</a:t>
                      </a:r>
                      <a:endParaRPr lang="ru-RU" sz="10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01" marR="44701" marT="6208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4S02110304</a:t>
                      </a:r>
                      <a:r>
                        <a:rPr lang="ru-RU" sz="105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Графический дизайнер</a:t>
                      </a:r>
                      <a:endParaRPr lang="ru-RU" sz="1050" b="0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01" marR="44701" marT="6208" marB="0" anchor="ctr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35472" y="1099838"/>
            <a:ext cx="393651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>
                <a:latin typeface="Arial" panose="020B0604020202020204" pitchFamily="34" charset="0"/>
                <a:cs typeface="Arial" panose="020B0604020202020204" pitchFamily="34" charset="0"/>
              </a:rPr>
              <a:t>ПРЕИМУЩЕСТВА </a:t>
            </a:r>
            <a:r>
              <a:rPr lang="ru-RU" sz="1200" b="1" smtClean="0">
                <a:latin typeface="Arial" panose="020B0604020202020204" pitchFamily="34" charset="0"/>
                <a:cs typeface="Arial" panose="020B0604020202020204" pitchFamily="34" charset="0"/>
              </a:rPr>
              <a:t>ОБУЧЕНИЯ:</a:t>
            </a:r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5472" y="1332585"/>
            <a:ext cx="380222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1200" dirty="0">
                <a:latin typeface="Arial" panose="020B0604020202020204" pitchFamily="34" charset="0"/>
                <a:cs typeface="Arial" panose="020B0604020202020204" pitchFamily="34" charset="0"/>
              </a:rPr>
              <a:t>Государственные гранты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1200" dirty="0">
                <a:latin typeface="Arial" panose="020B0604020202020204" pitchFamily="34" charset="0"/>
                <a:cs typeface="Arial" panose="020B0604020202020204" pitchFamily="34" charset="0"/>
              </a:rPr>
              <a:t>Гранты от социальных партнеров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Грант ректора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spc="40" dirty="0">
                <a:latin typeface="Arial" panose="020B0604020202020204" pitchFamily="34" charset="0"/>
                <a:cs typeface="Arial" panose="020B0604020202020204" pitchFamily="34" charset="0"/>
              </a:rPr>
              <a:t>Получение профессионального образования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spc="50" dirty="0">
                <a:latin typeface="Arial" panose="020B0604020202020204" pitchFamily="34" charset="0"/>
                <a:cs typeface="Arial" panose="020B0604020202020204" pitchFamily="34" charset="0"/>
              </a:rPr>
              <a:t>Иногородним предоставляем места в общежитии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Широкие возможности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трудоустройства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Диплом государственного образца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Современная инновационная инфраструктура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Сильная материально-техническая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база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89" b="11997"/>
          <a:stretch/>
        </p:blipFill>
        <p:spPr>
          <a:xfrm>
            <a:off x="519266" y="3413761"/>
            <a:ext cx="3234631" cy="1863634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479086" y="5420515"/>
            <a:ext cx="2577915" cy="5745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8-777-966-19-79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college-ektu@mail.ru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9086" y="6018421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It_college_ektu</a:t>
            </a:r>
            <a:endParaRPr lang="ru-RU" sz="1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779" b="9387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5402272"/>
            <a:ext cx="619516" cy="39304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677" l="10000" r="90000">
                        <a14:foregroundMark x1="56000" y1="34839" x2="56444" y2="35806"/>
                        <a14:foregroundMark x1="26333" y1="15806" x2="26333" y2="1580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8331" y="5751484"/>
            <a:ext cx="390755" cy="269187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547" b="88672" l="26957" r="74022">
                        <a14:foregroundMark x1="33804" y1="22852" x2="33804" y2="22852"/>
                        <a14:foregroundMark x1="42065" y1="32031" x2="42065" y2="32031"/>
                        <a14:foregroundMark x1="48370" y1="46875" x2="48370" y2="46875"/>
                        <a14:foregroundMark x1="40543" y1="44727" x2="40543" y2="44727"/>
                        <a14:foregroundMark x1="45761" y1="28516" x2="45761" y2="28516"/>
                        <a14:foregroundMark x1="58152" y1="26758" x2="58152" y2="26758"/>
                        <a14:foregroundMark x1="61522" y1="33984" x2="61522" y2="33984"/>
                        <a14:foregroundMark x1="61087" y1="28906" x2="61087" y2="28906"/>
                        <a14:foregroundMark x1="62935" y1="16602" x2="62935" y2="16602"/>
                        <a14:foregroundMark x1="66304" y1="31250" x2="66304" y2="31250"/>
                        <a14:foregroundMark x1="68478" y1="38086" x2="68478" y2="38086"/>
                        <a14:foregroundMark x1="69783" y1="44336" x2="69783" y2="44336"/>
                        <a14:foregroundMark x1="70761" y1="49023" x2="70761" y2="49023"/>
                        <a14:foregroundMark x1="33478" y1="27930" x2="33478" y2="27930"/>
                        <a14:foregroundMark x1="32717" y1="33398" x2="32717" y2="33398"/>
                        <a14:foregroundMark x1="42826" y1="27930" x2="42826" y2="27930"/>
                        <a14:foregroundMark x1="52935" y1="26953" x2="52935" y2="26953"/>
                        <a14:foregroundMark x1="56304" y1="29688" x2="56304" y2="29688"/>
                        <a14:foregroundMark x1="50978" y1="27344" x2="50978" y2="27344"/>
                        <a14:foregroundMark x1="36848" y1="20898" x2="47174" y2="29688"/>
                        <a14:foregroundMark x1="58261" y1="33984" x2="58261" y2="33984"/>
                        <a14:foregroundMark x1="58152" y1="32422" x2="58152" y2="32422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19" y="6030266"/>
            <a:ext cx="601267" cy="334618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90372" y="6386386"/>
            <a:ext cx="239360" cy="239360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479086" y="6345893"/>
            <a:ext cx="22286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Высший </a:t>
            </a:r>
            <a:r>
              <a:rPr lang="en-US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IT </a:t>
            </a:r>
            <a:r>
              <a:rPr 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колледж</a:t>
            </a:r>
            <a:endParaRPr lang="ru-RU" sz="1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5532" y="5395900"/>
            <a:ext cx="1198262" cy="1198262"/>
          </a:xfrm>
          <a:prstGeom prst="rect">
            <a:avLst/>
          </a:prstGeom>
        </p:spPr>
      </p:pic>
      <p:pic>
        <p:nvPicPr>
          <p:cNvPr id="35" name="Рисунок 3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886" y="18487"/>
            <a:ext cx="788223" cy="1032938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1001487" y="133981"/>
            <a:ext cx="82992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366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Д. </a:t>
            </a:r>
            <a:r>
              <a:rPr lang="ru-RU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366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Серікбаев</a:t>
            </a:r>
            <a:r>
              <a:rPr lang="ru-RU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366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366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атындағы</a:t>
            </a:r>
            <a:r>
              <a:rPr lang="ru-RU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366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366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ШЫҒЫС ҚАЗАҚСТАН ТЕХНИКАЛЫҚ УНИВЕРСИТЕТІНІҢ ЖОҒАРЫ </a:t>
            </a:r>
            <a:r>
              <a:rPr lang="en-US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366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IT </a:t>
            </a:r>
            <a:r>
              <a:rPr lang="ru-RU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366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КОЛЛЕДЖ</a:t>
            </a:r>
            <a:endParaRPr lang="ru-RU" b="1" dirty="0">
              <a:ln w="9525">
                <a:solidFill>
                  <a:schemeClr val="bg1"/>
                </a:solidFill>
                <a:prstDash val="solid"/>
              </a:ln>
              <a:solidFill>
                <a:srgbClr val="3660A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0" y="6756381"/>
            <a:ext cx="9906000" cy="101619"/>
          </a:xfrm>
          <a:prstGeom prst="rect">
            <a:avLst/>
          </a:prstGeom>
          <a:solidFill>
            <a:srgbClr val="FFC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0" name="Рисунок 39"/>
          <p:cNvPicPr>
            <a:picLocks noChangeAspect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962" b="99038" l="9961" r="89844">
                        <a14:foregroundMark x1="44922" y1="33173" x2="44922" y2="33173"/>
                        <a14:foregroundMark x1="48242" y1="17788" x2="48242" y2="17788"/>
                        <a14:foregroundMark x1="33984" y1="18269" x2="33984" y2="20673"/>
                        <a14:foregroundMark x1="52148" y1="92788" x2="52148" y2="92788"/>
                        <a14:foregroundMark x1="57813" y1="87500" x2="57813" y2="87500"/>
                        <a14:foregroundMark x1="29297" y1="88942" x2="47266" y2="88942"/>
                        <a14:foregroundMark x1="57227" y1="88942" x2="69727" y2="90865"/>
                        <a14:foregroundMark x1="69727" y1="86538" x2="69727" y2="86538"/>
                        <a14:foregroundMark x1="27734" y1="30288" x2="27734" y2="30288"/>
                        <a14:foregroundMark x1="31641" y1="31731" x2="31641" y2="31731"/>
                        <a14:foregroundMark x1="32227" y1="45673" x2="32227" y2="45673"/>
                        <a14:foregroundMark x1="27539" y1="45673" x2="27539" y2="45673"/>
                        <a14:foregroundMark x1="47852" y1="68750" x2="47852" y2="68750"/>
                        <a14:backgroundMark x1="33398" y1="87019" x2="33398" y2="87019"/>
                        <a14:backgroundMark x1="42969" y1="88462" x2="42969" y2="88462"/>
                        <a14:backgroundMark x1="49805" y1="87019" x2="49805" y2="87019"/>
                        <a14:backgroundMark x1="54688" y1="90865" x2="54688" y2="90865"/>
                        <a14:backgroundMark x1="59375" y1="93269" x2="59375" y2="93269"/>
                        <a14:backgroundMark x1="62305" y1="92788" x2="62305" y2="92788"/>
                        <a14:backgroundMark x1="67578" y1="89904" x2="67578" y2="89904"/>
                        <a14:backgroundMark x1="42773" y1="92788" x2="42773" y2="92788"/>
                        <a14:backgroundMark x1="33203" y1="91827" x2="33203" y2="91827"/>
                        <a14:backgroundMark x1="32227" y1="89904" x2="32227" y2="89904"/>
                        <a14:backgroundMark x1="41992" y1="88462" x2="41992" y2="88462"/>
                        <a14:backgroundMark x1="44531" y1="87019" x2="44531" y2="87019"/>
                        <a14:backgroundMark x1="43750" y1="89904" x2="43750" y2="89904"/>
                        <a14:backgroundMark x1="47461" y1="89904" x2="47461" y2="89904"/>
                        <a14:backgroundMark x1="49219" y1="91827" x2="49219" y2="918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1894" y="855047"/>
            <a:ext cx="1119592" cy="454834"/>
          </a:xfrm>
          <a:prstGeom prst="rect">
            <a:avLst/>
          </a:prstGeom>
        </p:spPr>
      </p:pic>
      <p:pic>
        <p:nvPicPr>
          <p:cNvPr id="41" name="Рисунок 40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4881" y="1381976"/>
            <a:ext cx="829152" cy="295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88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994</TotalTime>
  <Words>492</Words>
  <Application>Microsoft Office PowerPoint</Application>
  <PresentationFormat>Лист A4 (210x297 мм)</PresentationFormat>
  <Paragraphs>89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Асем Касенова(Начальник ОУП)</dc:creator>
  <cp:lastModifiedBy>Асем Касенова(Начальник ОУП)</cp:lastModifiedBy>
  <cp:revision>13</cp:revision>
  <dcterms:created xsi:type="dcterms:W3CDTF">2022-10-05T11:46:55Z</dcterms:created>
  <dcterms:modified xsi:type="dcterms:W3CDTF">2022-10-06T04:21:15Z</dcterms:modified>
</cp:coreProperties>
</file>